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 varScale="1">
        <p:scale>
          <a:sx n="86" d="100"/>
          <a:sy n="86" d="100"/>
        </p:scale>
        <p:origin x="15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23B98-9E83-4EC7-A232-A49ABD9891C4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ACF0-BFC0-48EF-8FB4-42A50E6BCF23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ACF0-BFC0-48EF-8FB4-42A50E6BCF23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ACF0-BFC0-48EF-8FB4-42A50E6BCF23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228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B35730-BCF4-4396-B8B9-CDCD4DB8B04E}" type="datetimeFigureOut">
              <a:rPr lang="bg-BG" smtClean="0"/>
              <a:pPr/>
              <a:t>27.12.2018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My%20Documents\&#1054;&#1041;&#1065;&#1048;&#1053;&#1040;%20%20&#1063;&#1048;&#1055;&#1056;&#1054;&#1042;&#1062;&#1048;_files\image00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089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6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ОБЩИНА ЧИПРОВЦИ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гр. Чипровци 3460, бул. „Петър Парчевич” №45, </a:t>
            </a:r>
            <a:r>
              <a:rPr lang="bg-BG" sz="1300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. Монтана</a:t>
            </a:r>
            <a:br>
              <a:rPr lang="bg-BG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тел. 09554/2828, факс 09554/9613,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de-DE" sz="1300" dirty="0" smtClean="0">
                <a:latin typeface="Times New Roman" pitchFamily="18" charset="0"/>
                <a:cs typeface="Times New Roman" pitchFamily="18" charset="0"/>
              </a:rPr>
              <a:t>: chiprovci@mail.bg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406640" cy="4387248"/>
          </a:xfrm>
        </p:spPr>
        <p:txBody>
          <a:bodyPr/>
          <a:lstStyle/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ПРОЕКТОБЮДЖЕТ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 ЧИПРОВЦИ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ГОДИНА</a:t>
            </a:r>
            <a:endParaRPr lang="bg-BG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Картина 3" descr="Description: C:\My Documents\ОБЩИНА  ЧИПРОВЦИ_files\image002.jpg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6832"/>
            <a:ext cx="936104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406640" cy="260790"/>
          </a:xfrm>
        </p:spPr>
        <p:txBody>
          <a:bodyPr>
            <a:noAutofit/>
          </a:bodyPr>
          <a:lstStyle/>
          <a:p>
            <a:pPr algn="ctr"/>
            <a:r>
              <a:rPr lang="bg-BG" sz="1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ОБЩИНА ЧИПРОВЦИ</a:t>
            </a: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ПРОЕКТОБЮДЖЕТ 2017</a:t>
            </a:r>
            <a:endParaRPr lang="bg-BG" sz="1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406640" cy="50405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Проектобюджетът на Община Чипровци е съставен при спазване на показателите на чл. 45, ал. 1 от ЗПФ, натуралните и стойностни показатели за прилагане на стандартите в делегираните от държавата дейности за 201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 и бюджетната прогноза за постъпленията от местни приходи и на разходите за местни дейности.</a:t>
            </a:r>
          </a:p>
          <a:p>
            <a:pPr algn="just">
              <a:buFont typeface="Wingdings" pitchFamily="2" charset="2"/>
              <a:buChar char="q"/>
            </a:pPr>
            <a:endParaRPr lang="bg-BG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Проектобюджетът е разработен за делегирани от държавата дейности, местни дейности и </a:t>
            </a:r>
            <a:r>
              <a:rPr lang="bg-BG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дофинансирани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държавни дейности, със съдействието на кметове на кметства, кметски наместници и ръководители на бюджетни звена.</a:t>
            </a:r>
          </a:p>
          <a:p>
            <a:pPr>
              <a:buFont typeface="Wingdings" pitchFamily="2" charset="2"/>
              <a:buChar char="q"/>
            </a:pPr>
            <a:endParaRPr lang="bg-BG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bg-BG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075240" cy="475918"/>
          </a:xfrm>
        </p:spPr>
        <p:txBody>
          <a:bodyPr>
            <a:noAutofit/>
          </a:bodyPr>
          <a:lstStyle/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ПРОЕКТОБЮДЖЕТЪТ НА ОБЩИНА ЧИПРОВЦИ ВКЛЮЧВА: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67544" y="1196752"/>
            <a:ext cx="8208912" cy="504056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 А. ПРИХОДИ					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498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07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8215064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1100" b="1" dirty="0" smtClean="0"/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ДАНЪЧНИ ПРИХОДИ				        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Патентен данък					              500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Данък върху недвижимите имоти                           30 000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Данък върху превозни средства         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Данък при придобиване на имущество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Туристически данък				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>
              <a:buNone/>
            </a:pPr>
            <a:endParaRPr lang="bg-BG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II. НЕДАНЪЧНИ ПРИХОДИ			    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922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533</a:t>
            </a:r>
            <a:endParaRPr lang="bg-BG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Такси                                                       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166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Доходи от собственост                          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646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033</a:t>
            </a:r>
            <a:endParaRPr lang="bg-BG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Глоби и лихви                                          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0 000</a:t>
            </a:r>
          </a:p>
          <a:p>
            <a:pPr>
              <a:buNone/>
            </a:pPr>
            <a:endParaRPr lang="bg-BG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bg-BG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5240" cy="619934"/>
          </a:xfrm>
        </p:spPr>
        <p:txBody>
          <a:bodyPr/>
          <a:lstStyle/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ПРОЕКТОБЮДЖЕТЪТ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ОБЩИНА ЧИПРОВЦИ ВКЛЮЧВА:</a:t>
            </a:r>
            <a:endParaRPr lang="bg-BG" sz="2400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539552" y="1340768"/>
            <a:ext cx="8153400" cy="4752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Други неданъчни приходи                             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000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Приходи от разпореждане с                            65 000                                     общинска собственост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Приходи от концесии                                       30 000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Внесен ДДС и други данъци		    -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>
              <a:buNone/>
            </a:pPr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III. СУБСИДИЯ ОТ РБ                                  1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954 083</a:t>
            </a:r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V. ТРАНСФЕРИ И ВБЗ			    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>
              <a:buNone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V. ПРЕХОДЕН ОСТАТЪК    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1 500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216778"/>
            <a:ext cx="8712968" cy="475918"/>
          </a:xfrm>
        </p:spPr>
        <p:txBody>
          <a:bodyPr>
            <a:normAutofit/>
          </a:bodyPr>
          <a:lstStyle/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               ПРОЕКТОБЮДЖЕТЪТ НА ОБЩИНА ЧИПРОВЦИ ВКЛЮЧВА:</a:t>
            </a:r>
            <a:endParaRPr lang="bg-BG" sz="1800" dirty="0"/>
          </a:p>
        </p:txBody>
      </p:sp>
      <p:graphicFrame>
        <p:nvGraphicFramePr>
          <p:cNvPr id="9" name="Контейнер за съдържание 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8286119"/>
              </p:ext>
            </p:extLst>
          </p:nvPr>
        </p:nvGraphicFramePr>
        <p:xfrm>
          <a:off x="1225550" y="1425575"/>
          <a:ext cx="7123113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Работен лист" r:id="rId3" imgW="5791200" imgH="4019506" progId="Excel.Sheet.12">
                  <p:embed/>
                </p:oleObj>
              </mc:Choice>
              <mc:Fallback>
                <p:oleObj name="Работен лист" r:id="rId3" imgW="5791200" imgH="4019506" progId="Excel.Sheet.12">
                  <p:embed/>
                  <p:pic>
                    <p:nvPicPr>
                      <p:cNvPr id="0" name="Контейнер за съдържание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1425575"/>
                        <a:ext cx="7123113" cy="4943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8235911"/>
              </p:ext>
            </p:extLst>
          </p:nvPr>
        </p:nvGraphicFramePr>
        <p:xfrm>
          <a:off x="900113" y="1098550"/>
          <a:ext cx="8056562" cy="590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Работен лист" r:id="rId4" imgW="7010400" imgH="5133931" progId="Excel.Sheet.12">
                  <p:embed/>
                </p:oleObj>
              </mc:Choice>
              <mc:Fallback>
                <p:oleObj name="Работен лист" r:id="rId4" imgW="7010400" imgH="5133931" progId="Excel.Sheet.12">
                  <p:embed/>
                  <p:pic>
                    <p:nvPicPr>
                      <p:cNvPr id="0" name="Контейнер за съдържани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098550"/>
                        <a:ext cx="8056562" cy="590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9536799"/>
              </p:ext>
            </p:extLst>
          </p:nvPr>
        </p:nvGraphicFramePr>
        <p:xfrm>
          <a:off x="974725" y="619125"/>
          <a:ext cx="7050088" cy="543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Работен лист" r:id="rId3" imgW="6200925" imgH="4781461" progId="Excel.Sheet.8">
                  <p:embed/>
                </p:oleObj>
              </mc:Choice>
              <mc:Fallback>
                <p:oleObj name="Работен лист" r:id="rId3" imgW="6200925" imgH="4781461" progId="Excel.Sheet.8">
                  <p:embed/>
                  <p:pic>
                    <p:nvPicPr>
                      <p:cNvPr id="0" name="Контейнер за съдържани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619125"/>
                        <a:ext cx="7050088" cy="543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516</TotalTime>
  <Words>157</Words>
  <Application>Microsoft Office PowerPoint</Application>
  <PresentationFormat>Презентация на цял екран (4:3)</PresentationFormat>
  <Paragraphs>40</Paragraphs>
  <Slides>7</Slides>
  <Notes>2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7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2</vt:i4>
      </vt:variant>
      <vt:variant>
        <vt:lpstr>Заглавия на слайдовете</vt:lpstr>
      </vt:variant>
      <vt:variant>
        <vt:i4>7</vt:i4>
      </vt:variant>
    </vt:vector>
  </HeadingPairs>
  <TitlesOfParts>
    <vt:vector size="17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Слънцестоене</vt:lpstr>
      <vt:lpstr>Работен лист на Microsoft Excel</vt:lpstr>
      <vt:lpstr>Работен лист</vt:lpstr>
      <vt:lpstr>           ОБЩИНА ЧИПРОВЦИ гр. Чипровци 3460, бул. „Петър Парчевич” №45, обл. Монтана тел. 09554/2828, факс 09554/9613, e-mail: chiprovci@mail.bg </vt:lpstr>
      <vt:lpstr>ОБЩИНА ЧИПРОВЦИ ПРОЕКТОБЮДЖЕТ 2017</vt:lpstr>
      <vt:lpstr>ПРОЕКТОБЮДЖЕТЪТ НА ОБЩИНА ЧИПРОВЦИ ВКЛЮЧВА:</vt:lpstr>
      <vt:lpstr>ПРОЕКТОБЮДЖЕТЪТ НА ОБЩИНА ЧИПРОВЦИ ВКЛЮЧВА:</vt:lpstr>
      <vt:lpstr>               ПРОЕКТОБЮДЖЕТЪТ НА ОБЩИНА ЧИПРОВЦИ ВКЛЮЧВА: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ОБЩИНА ЧИПРОВЦИ гр. Чипровци 3460, бул. „Петър Парчевич” 45, обл. Монтана тел. 09554/ 28 28, факс 09554/ 96 13, e-mail: chiprovci@mail.bg</dc:title>
  <dc:creator>Cveti</dc:creator>
  <cp:lastModifiedBy>Потребител на Windows</cp:lastModifiedBy>
  <cp:revision>55</cp:revision>
  <dcterms:created xsi:type="dcterms:W3CDTF">2015-11-30T08:52:55Z</dcterms:created>
  <dcterms:modified xsi:type="dcterms:W3CDTF">2018-12-27T13:52:11Z</dcterms:modified>
</cp:coreProperties>
</file>